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54"/>
  </p:notesMasterIdLst>
  <p:handoutMasterIdLst>
    <p:handoutMasterId r:id="rId55"/>
  </p:handoutMasterIdLst>
  <p:sldIdLst>
    <p:sldId id="293" r:id="rId4"/>
    <p:sldId id="313" r:id="rId5"/>
    <p:sldId id="286" r:id="rId6"/>
    <p:sldId id="297" r:id="rId7"/>
    <p:sldId id="298" r:id="rId8"/>
    <p:sldId id="314" r:id="rId9"/>
    <p:sldId id="317" r:id="rId10"/>
    <p:sldId id="299" r:id="rId11"/>
    <p:sldId id="300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01" r:id="rId20"/>
    <p:sldId id="353" r:id="rId21"/>
    <p:sldId id="354" r:id="rId22"/>
    <p:sldId id="345" r:id="rId23"/>
    <p:sldId id="305" r:id="rId24"/>
    <p:sldId id="306" r:id="rId25"/>
    <p:sldId id="307" r:id="rId26"/>
    <p:sldId id="308" r:id="rId27"/>
    <p:sldId id="309" r:id="rId28"/>
    <p:sldId id="350" r:id="rId29"/>
    <p:sldId id="348" r:id="rId30"/>
    <p:sldId id="349" r:id="rId31"/>
    <p:sldId id="347" r:id="rId32"/>
    <p:sldId id="351" r:id="rId33"/>
    <p:sldId id="352" r:id="rId34"/>
    <p:sldId id="311" r:id="rId35"/>
    <p:sldId id="312" r:id="rId36"/>
    <p:sldId id="287" r:id="rId37"/>
    <p:sldId id="28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7" r:id="rId53"/>
  </p:sldIdLst>
  <p:sldSz cx="9144000" cy="6858000" type="screen4x3"/>
  <p:notesSz cx="7010400" cy="92964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 Sudlow" initials="EES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8CE"/>
    <a:srgbClr val="8C7459"/>
    <a:srgbClr val="D4C8BA"/>
    <a:srgbClr val="222944"/>
    <a:srgbClr val="B7BFDB"/>
    <a:srgbClr val="DEE1EE"/>
    <a:srgbClr val="919DC9"/>
    <a:srgbClr val="7483BA"/>
    <a:srgbClr val="7C0041"/>
    <a:srgbClr val="5B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 showGuides="1">
      <p:cViewPr varScale="1">
        <p:scale>
          <a:sx n="107" d="100"/>
          <a:sy n="107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  <c:spPr>
        <a:gradFill>
          <a:gsLst>
            <a:gs pos="0">
              <a:srgbClr val="8C7459"/>
            </a:gs>
            <a:gs pos="63000">
              <a:srgbClr val="E0D8CE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8C7459"/>
            </a:gs>
            <a:gs pos="60000">
              <a:srgbClr val="E0D8CE"/>
            </a:gs>
          </a:gsLst>
          <a:lin ang="5400000" scaled="0"/>
        </a:gradFill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222944"/>
            </a:solidFill>
          </c:spPr>
          <c:cat>
            <c:strRef>
              <c:f>Sheet1!$B$12:$AZ$12</c:f>
              <c:strCache>
                <c:ptCount val="5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</c:strCache>
            </c:strRef>
          </c:cat>
          <c:val>
            <c:numRef>
              <c:f>Sheet1!$B$17:$AZ$17</c:f>
              <c:numCache>
                <c:formatCode>_(* #,##0_);_(* \(#,##0\);_(* "-"??_);_(@_)</c:formatCode>
                <c:ptCount val="51"/>
                <c:pt idx="0">
                  <c:v>125</c:v>
                </c:pt>
                <c:pt idx="1">
                  <c:v>335</c:v>
                </c:pt>
                <c:pt idx="2">
                  <c:v>575</c:v>
                </c:pt>
                <c:pt idx="3">
                  <c:v>678</c:v>
                </c:pt>
                <c:pt idx="4">
                  <c:v>775</c:v>
                </c:pt>
                <c:pt idx="5">
                  <c:v>875</c:v>
                </c:pt>
                <c:pt idx="6">
                  <c:v>1000</c:v>
                </c:pt>
                <c:pt idx="7">
                  <c:v>1500</c:v>
                </c:pt>
                <c:pt idx="8">
                  <c:v>2500</c:v>
                </c:pt>
                <c:pt idx="9">
                  <c:v>4000</c:v>
                </c:pt>
                <c:pt idx="10">
                  <c:v>3500</c:v>
                </c:pt>
                <c:pt idx="11">
                  <c:v>4000</c:v>
                </c:pt>
                <c:pt idx="12">
                  <c:v>4500</c:v>
                </c:pt>
                <c:pt idx="13">
                  <c:v>5200</c:v>
                </c:pt>
                <c:pt idx="14">
                  <c:v>5800</c:v>
                </c:pt>
                <c:pt idx="15">
                  <c:v>5700</c:v>
                </c:pt>
                <c:pt idx="16">
                  <c:v>5500</c:v>
                </c:pt>
                <c:pt idx="17">
                  <c:v>6500</c:v>
                </c:pt>
                <c:pt idx="18">
                  <c:v>7000</c:v>
                </c:pt>
                <c:pt idx="19">
                  <c:v>7500</c:v>
                </c:pt>
                <c:pt idx="20">
                  <c:v>9000</c:v>
                </c:pt>
                <c:pt idx="21">
                  <c:v>8000</c:v>
                </c:pt>
                <c:pt idx="22">
                  <c:v>8500</c:v>
                </c:pt>
                <c:pt idx="23">
                  <c:v>9500</c:v>
                </c:pt>
                <c:pt idx="24">
                  <c:v>9000</c:v>
                </c:pt>
                <c:pt idx="25">
                  <c:v>8000</c:v>
                </c:pt>
                <c:pt idx="26">
                  <c:v>8500</c:v>
                </c:pt>
                <c:pt idx="27">
                  <c:v>9000</c:v>
                </c:pt>
                <c:pt idx="28">
                  <c:v>9500</c:v>
                </c:pt>
                <c:pt idx="29">
                  <c:v>10500</c:v>
                </c:pt>
                <c:pt idx="30">
                  <c:v>11500</c:v>
                </c:pt>
                <c:pt idx="31">
                  <c:v>11000</c:v>
                </c:pt>
                <c:pt idx="32">
                  <c:v>12549</c:v>
                </c:pt>
                <c:pt idx="33">
                  <c:v>13785</c:v>
                </c:pt>
                <c:pt idx="34">
                  <c:v>16661</c:v>
                </c:pt>
                <c:pt idx="35">
                  <c:v>18540</c:v>
                </c:pt>
                <c:pt idx="36">
                  <c:v>19386</c:v>
                </c:pt>
                <c:pt idx="37">
                  <c:v>22169</c:v>
                </c:pt>
                <c:pt idx="38">
                  <c:v>25209</c:v>
                </c:pt>
                <c:pt idx="39">
                  <c:v>28133.200000000001</c:v>
                </c:pt>
                <c:pt idx="40">
                  <c:v>27537.1</c:v>
                </c:pt>
                <c:pt idx="41">
                  <c:v>30430.2</c:v>
                </c:pt>
                <c:pt idx="42">
                  <c:v>29820</c:v>
                </c:pt>
                <c:pt idx="43">
                  <c:v>30999.5</c:v>
                </c:pt>
                <c:pt idx="44">
                  <c:v>25984.799999999999</c:v>
                </c:pt>
                <c:pt idx="45">
                  <c:v>26046.6</c:v>
                </c:pt>
                <c:pt idx="46">
                  <c:v>31213</c:v>
                </c:pt>
                <c:pt idx="47">
                  <c:v>32051</c:v>
                </c:pt>
                <c:pt idx="48">
                  <c:v>40989</c:v>
                </c:pt>
                <c:pt idx="49">
                  <c:v>50111</c:v>
                </c:pt>
                <c:pt idx="50">
                  <c:v>44571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048576"/>
        <c:axId val="65050112"/>
        <c:axId val="63197632"/>
      </c:area3DChart>
      <c:catAx>
        <c:axId val="650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800000"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050112"/>
        <c:crosses val="autoZero"/>
        <c:auto val="1"/>
        <c:lblAlgn val="ctr"/>
        <c:lblOffset val="100"/>
        <c:noMultiLvlLbl val="0"/>
      </c:catAx>
      <c:valAx>
        <c:axId val="6505011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048576"/>
        <c:crossesAt val="1"/>
        <c:crossBetween val="midCat"/>
      </c:valAx>
      <c:serAx>
        <c:axId val="63197632"/>
        <c:scaling>
          <c:orientation val="minMax"/>
        </c:scaling>
        <c:delete val="1"/>
        <c:axPos val="b"/>
        <c:majorTickMark val="out"/>
        <c:minorTickMark val="none"/>
        <c:tickLblPos val="nextTo"/>
        <c:crossAx val="65050112"/>
        <c:crosses val="autoZero"/>
      </c:serAx>
      <c:spPr>
        <a:noFill/>
      </c:spPr>
    </c:plotArea>
    <c:plotVisOnly val="1"/>
    <c:dispBlanksAs val="zero"/>
    <c:showDLblsOverMax val="0"/>
  </c:chart>
  <c:spPr>
    <a:noFill/>
    <a:ln w="15875"/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100"/>
      <c:rAngAx val="0"/>
      <c:perspective val="0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gradFill>
          <a:gsLst>
            <a:gs pos="0">
              <a:srgbClr val="8C7459"/>
            </a:gs>
            <a:gs pos="60000">
              <a:srgbClr val="E0D8CE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8C7459"/>
            </a:gs>
            <a:gs pos="60000">
              <a:srgbClr val="E0D8CE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8758991931564099E-2"/>
          <c:y val="1.425973891421467E-2"/>
          <c:w val="0.88094743365412653"/>
          <c:h val="0.9273297416770272"/>
        </c:manualLayout>
      </c:layout>
      <c:area3DChart>
        <c:grouping val="standard"/>
        <c:varyColors val="0"/>
        <c:ser>
          <c:idx val="0"/>
          <c:order val="0"/>
          <c:tx>
            <c:strRef>
              <c:f>'[2-A FINANCE Page 2.xls]Sheet1'!$A$181</c:f>
              <c:strCache>
                <c:ptCount val="1"/>
                <c:pt idx="0">
                  <c:v>Pretax Income</c:v>
                </c:pt>
              </c:strCache>
            </c:strRef>
          </c:tx>
          <c:spPr>
            <a:solidFill>
              <a:srgbClr val="222944"/>
            </a:solidFill>
          </c:spPr>
          <c:cat>
            <c:strRef>
              <c:f>'[2-A FINANCE Page 2.xls]Sheet1'!$B$180:$Y$180</c:f>
              <c:strCache>
                <c:ptCount val="24"/>
                <c:pt idx="0">
                  <c:v>1991 </c:v>
                </c:pt>
                <c:pt idx="1">
                  <c:v>1992 </c:v>
                </c:pt>
                <c:pt idx="2">
                  <c:v>1993 </c:v>
                </c:pt>
                <c:pt idx="3">
                  <c:v>1994 </c:v>
                </c:pt>
                <c:pt idx="4">
                  <c:v>1995 </c:v>
                </c:pt>
                <c:pt idx="5">
                  <c:v>1996 </c:v>
                </c:pt>
                <c:pt idx="6">
                  <c:v>1997 </c:v>
                </c:pt>
                <c:pt idx="7">
                  <c:v>1998 </c:v>
                </c:pt>
                <c:pt idx="8">
                  <c:v>1999 </c:v>
                </c:pt>
                <c:pt idx="9">
                  <c:v>2000 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strCache>
            </c:strRef>
          </c:cat>
          <c:val>
            <c:numRef>
              <c:f>'[2-A FINANCE Page 2.xls]Sheet1'!$B$181:$Y$181</c:f>
              <c:numCache>
                <c:formatCode>_(* #,##0.0_);_(* \(#,##0.0\);_(* "-"??_);_(@_)</c:formatCode>
                <c:ptCount val="24"/>
                <c:pt idx="0">
                  <c:v>75.8</c:v>
                </c:pt>
                <c:pt idx="1">
                  <c:v>661.9</c:v>
                </c:pt>
                <c:pt idx="2">
                  <c:v>664.5</c:v>
                </c:pt>
                <c:pt idx="3">
                  <c:v>942.3</c:v>
                </c:pt>
                <c:pt idx="4">
                  <c:v>958.9</c:v>
                </c:pt>
                <c:pt idx="5">
                  <c:v>1294.0999999999999</c:v>
                </c:pt>
                <c:pt idx="6">
                  <c:v>1199.7</c:v>
                </c:pt>
                <c:pt idx="7">
                  <c:v>1395.2</c:v>
                </c:pt>
                <c:pt idx="8">
                  <c:v>992.8</c:v>
                </c:pt>
                <c:pt idx="9">
                  <c:v>141.69999999999999</c:v>
                </c:pt>
                <c:pt idx="10">
                  <c:v>202.6</c:v>
                </c:pt>
                <c:pt idx="11">
                  <c:v>1994.6</c:v>
                </c:pt>
                <c:pt idx="12">
                  <c:v>1713.5</c:v>
                </c:pt>
                <c:pt idx="13">
                  <c:v>-1055.0999999999999</c:v>
                </c:pt>
                <c:pt idx="14">
                  <c:v>1411</c:v>
                </c:pt>
                <c:pt idx="15">
                  <c:v>1886.6</c:v>
                </c:pt>
                <c:pt idx="16">
                  <c:v>1718.8</c:v>
                </c:pt>
                <c:pt idx="17">
                  <c:v>1242.7</c:v>
                </c:pt>
                <c:pt idx="18">
                  <c:v>1365.1</c:v>
                </c:pt>
                <c:pt idx="19">
                  <c:v>3954.5</c:v>
                </c:pt>
                <c:pt idx="20">
                  <c:v>4074.2</c:v>
                </c:pt>
                <c:pt idx="21">
                  <c:v>7017</c:v>
                </c:pt>
                <c:pt idx="22" formatCode="_(* #,##0_);_(* \(#,##0\);_(* &quot;-&quot;??_);_(@_)">
                  <c:v>14690</c:v>
                </c:pt>
                <c:pt idx="23" formatCode="_(* #,##0_);_(* \(#,##0\);_(* &quot;-&quot;??_);_(@_)">
                  <c:v>11285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097728"/>
        <c:axId val="65099264"/>
        <c:axId val="63222656"/>
      </c:area3DChart>
      <c:catAx>
        <c:axId val="650977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txPr>
          <a:bodyPr rot="-1800000" vert="horz" anchor="ctr" anchorCtr="1"/>
          <a:lstStyle/>
          <a:p>
            <a:pPr algn="ctr">
              <a:defRPr lang="en-US" sz="10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9926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65099264"/>
        <c:scaling>
          <c:orientation val="minMax"/>
        </c:scaling>
        <c:delete val="0"/>
        <c:axPos val="l"/>
        <c:majorGridlines/>
        <c:numFmt formatCode="\$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097728"/>
        <c:crosses val="autoZero"/>
        <c:crossBetween val="midCat"/>
        <c:majorUnit val="2000"/>
      </c:valAx>
      <c:serAx>
        <c:axId val="63222656"/>
        <c:scaling>
          <c:orientation val="minMax"/>
        </c:scaling>
        <c:delete val="1"/>
        <c:axPos val="b"/>
        <c:majorTickMark val="out"/>
        <c:minorTickMark val="none"/>
        <c:tickLblPos val="nextTo"/>
        <c:crossAx val="65099264"/>
        <c:crosses val="autoZero"/>
      </c:ser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2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8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50AE996D-9961-41A7-B38B-34B3CE04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551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7" y="2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7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DA59BEC-BF93-4A2E-9A91-BF808661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50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22294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7013"/>
            <a:ext cx="2114550" cy="6262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191250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7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013"/>
            <a:ext cx="1714500" cy="589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227013"/>
            <a:ext cx="1716088" cy="589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3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9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9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4838" y="227013"/>
            <a:ext cx="895350" cy="635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2535238" cy="635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724400"/>
            <a:ext cx="1447800" cy="334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2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724400"/>
            <a:ext cx="1447800" cy="334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013"/>
            <a:ext cx="415290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27013"/>
            <a:ext cx="415290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724400"/>
            <a:ext cx="1447800" cy="334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4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6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3488"/>
            <a:ext cx="4152900" cy="5256212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33488"/>
            <a:ext cx="4152900" cy="5256212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2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724400"/>
            <a:ext cx="1447800" cy="334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7013"/>
            <a:ext cx="2114550" cy="63563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191250" cy="635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2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8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0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2"/>
            </p:custDataLst>
          </p:nvPr>
        </p:nvSpPr>
        <p:spPr>
          <a:xfrm>
            <a:off x="0" y="6492240"/>
            <a:ext cx="9144000" cy="365760"/>
          </a:xfrm>
          <a:prstGeom prst="rect">
            <a:avLst/>
          </a:prstGeom>
          <a:gradFill flip="none" rotWithShape="1">
            <a:gsLst>
              <a:gs pos="93000">
                <a:srgbClr val="FFFFFF">
                  <a:lumMod val="100000"/>
                </a:srgbClr>
              </a:gs>
              <a:gs pos="75000">
                <a:srgbClr val="919DC9"/>
              </a:gs>
              <a:gs pos="50000">
                <a:srgbClr val="222944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7013"/>
            <a:ext cx="84550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33488"/>
            <a:ext cx="845820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6531335"/>
            <a:ext cx="783166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sz="1100" b="0" i="0" dirty="0" smtClean="0">
                <a:solidFill>
                  <a:schemeClr val="bg1"/>
                </a:solidFill>
              </a:rPr>
              <a:t>Update from the CEO</a:t>
            </a:r>
            <a:endParaRPr lang="en-US" sz="1100" b="0" i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51" y="6556296"/>
            <a:ext cx="826010" cy="22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294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E2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E2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E2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E2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E2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E2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E2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E2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22944"/>
        </a:buClr>
        <a:buFont typeface="Wingdings" pitchFamily="2" charset="2"/>
        <a:buChar char="§"/>
        <a:defRPr sz="2800" b="1" i="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22944"/>
        </a:buClr>
        <a:buChar char="–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22944"/>
        </a:buClr>
        <a:buFont typeface="Wingdings" pitchFamily="2" charset="2"/>
        <a:buChar char="§"/>
        <a:defRPr sz="20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22944"/>
        </a:buClr>
        <a:buChar char="–"/>
        <a:defRPr sz="1800">
          <a:solidFill>
            <a:srgbClr val="80808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22944"/>
        </a:buClr>
        <a:buSzPct val="70000"/>
        <a:buFont typeface="Wingdings" pitchFamily="2" charset="2"/>
        <a:buChar char="q"/>
        <a:defRPr sz="1600">
          <a:solidFill>
            <a:srgbClr val="96969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E203E"/>
        </a:buClr>
        <a:buSzPct val="70000"/>
        <a:buFont typeface="Wingdings" pitchFamily="2" charset="2"/>
        <a:buChar char="q"/>
        <a:defRPr sz="2000">
          <a:solidFill>
            <a:srgbClr val="9696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E203E"/>
        </a:buClr>
        <a:buSzPct val="70000"/>
        <a:buFont typeface="Wingdings" pitchFamily="2" charset="2"/>
        <a:buChar char="q"/>
        <a:defRPr sz="2000">
          <a:solidFill>
            <a:srgbClr val="9696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E203E"/>
        </a:buClr>
        <a:buSzPct val="70000"/>
        <a:buFont typeface="Wingdings" pitchFamily="2" charset="2"/>
        <a:buChar char="q"/>
        <a:defRPr sz="2000">
          <a:solidFill>
            <a:srgbClr val="9696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E203E"/>
        </a:buClr>
        <a:buSzPct val="70000"/>
        <a:buFont typeface="Wingdings" pitchFamily="2" charset="2"/>
        <a:buChar char="q"/>
        <a:defRPr sz="2000">
          <a:solidFill>
            <a:srgbClr val="96969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3"/>
            </p:custDataLst>
          </p:nvPr>
        </p:nvSpPr>
        <p:spPr>
          <a:xfrm>
            <a:off x="0" y="6492240"/>
            <a:ext cx="9144000" cy="365760"/>
          </a:xfrm>
          <a:prstGeom prst="rect">
            <a:avLst/>
          </a:prstGeom>
          <a:gradFill flip="none" rotWithShape="1">
            <a:gsLst>
              <a:gs pos="93000">
                <a:srgbClr val="FFFFFF">
                  <a:lumMod val="100000"/>
                </a:srgbClr>
              </a:gs>
              <a:gs pos="75000">
                <a:srgbClr val="919DC9"/>
              </a:gs>
              <a:gs pos="50000">
                <a:srgbClr val="222944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6142037"/>
            <a:ext cx="14478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227013"/>
            <a:ext cx="3582988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51" y="6556296"/>
            <a:ext cx="826010" cy="2270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6531335"/>
            <a:ext cx="783166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sz="1100" b="0" i="0" dirty="0" smtClean="0">
                <a:solidFill>
                  <a:schemeClr val="bg1"/>
                </a:solidFill>
              </a:rPr>
              <a:t>Update from the CEO</a:t>
            </a:r>
            <a:endParaRPr lang="en-US" sz="11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3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222944"/>
          </a:solidFill>
          <a:latin typeface="+mn-lt"/>
          <a:ea typeface="+mn-ea"/>
          <a:cs typeface="+mn-cs"/>
        </a:defRPr>
      </a:lvl1pPr>
      <a:lvl2pPr marL="120650" indent="-635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3"/>
            </p:custDataLst>
          </p:nvPr>
        </p:nvSpPr>
        <p:spPr>
          <a:xfrm>
            <a:off x="0" y="6492240"/>
            <a:ext cx="9144000" cy="365760"/>
          </a:xfrm>
          <a:prstGeom prst="rect">
            <a:avLst/>
          </a:prstGeom>
          <a:gradFill flip="none" rotWithShape="1">
            <a:gsLst>
              <a:gs pos="93000">
                <a:srgbClr val="FFFFFF">
                  <a:lumMod val="100000"/>
                </a:srgbClr>
              </a:gs>
              <a:gs pos="75000">
                <a:srgbClr val="919DC9"/>
              </a:gs>
              <a:gs pos="50000">
                <a:srgbClr val="222944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51" y="6556296"/>
            <a:ext cx="826010" cy="227076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013"/>
            <a:ext cx="8458200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6531335"/>
            <a:ext cx="783166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sz="1100" b="0" i="0" dirty="0" smtClean="0">
                <a:solidFill>
                  <a:schemeClr val="bg1"/>
                </a:solidFill>
              </a:rPr>
              <a:t>Update from the CEO</a:t>
            </a:r>
            <a:endParaRPr lang="en-US" sz="11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222944"/>
          </a:solidFill>
          <a:latin typeface="+mn-lt"/>
          <a:ea typeface="+mn-ea"/>
          <a:cs typeface="+mn-cs"/>
        </a:defRPr>
      </a:lvl1pPr>
      <a:lvl2pPr marL="120650" indent="-635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24400" y="4343400"/>
            <a:ext cx="4267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>
                <a:srgbClr val="6E203E"/>
              </a:buClr>
              <a:buFont typeface="Wingdings" pitchFamily="2" charset="2"/>
              <a:buNone/>
              <a:tabLst>
                <a:tab pos="6169025" algn="ctr"/>
              </a:tabLst>
            </a:pPr>
            <a:r>
              <a:rPr lang="en-US" sz="2800" b="1" dirty="0" smtClean="0">
                <a:solidFill>
                  <a:srgbClr val="222944"/>
                </a:solidFill>
              </a:rPr>
              <a:t>Champaign</a:t>
            </a:r>
          </a:p>
          <a:p>
            <a:pPr algn="ctr">
              <a:spcBef>
                <a:spcPct val="25000"/>
              </a:spcBef>
              <a:buClr>
                <a:srgbClr val="6E203E"/>
              </a:buClr>
              <a:buFont typeface="Wingdings" pitchFamily="2" charset="2"/>
              <a:buNone/>
              <a:tabLst>
                <a:tab pos="6169025" algn="ctr"/>
              </a:tabLst>
            </a:pPr>
            <a:r>
              <a:rPr lang="en-US" b="1" dirty="0" smtClean="0">
                <a:solidFill>
                  <a:srgbClr val="4D4D4D"/>
                </a:solidFill>
              </a:rPr>
              <a:t>Tuesday, December 16, 2014</a:t>
            </a:r>
          </a:p>
          <a:p>
            <a:pPr algn="ctr">
              <a:spcBef>
                <a:spcPct val="25000"/>
              </a:spcBef>
              <a:buClr>
                <a:srgbClr val="6E203E"/>
              </a:buClr>
              <a:buFont typeface="Wingdings" pitchFamily="2" charset="2"/>
              <a:buNone/>
              <a:tabLst>
                <a:tab pos="6169025" algn="ctr"/>
              </a:tabLst>
            </a:pPr>
            <a:r>
              <a:rPr lang="en-US" b="1" dirty="0" smtClean="0">
                <a:solidFill>
                  <a:srgbClr val="4D4D4D"/>
                </a:solidFill>
              </a:rPr>
              <a:t>10:30 a.m.</a:t>
            </a:r>
            <a:endParaRPr lang="en-US" b="1" dirty="0">
              <a:solidFill>
                <a:srgbClr val="4D4D4D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4343400"/>
            <a:ext cx="4267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>
                <a:srgbClr val="6E203E"/>
              </a:buClr>
              <a:buFont typeface="Wingdings" pitchFamily="2" charset="2"/>
              <a:buNone/>
              <a:tabLst>
                <a:tab pos="6169025" algn="ctr"/>
              </a:tabLst>
            </a:pPr>
            <a:r>
              <a:rPr lang="en-US" sz="2800" b="1" dirty="0" smtClean="0">
                <a:solidFill>
                  <a:srgbClr val="222944"/>
                </a:solidFill>
              </a:rPr>
              <a:t>Chicago</a:t>
            </a:r>
          </a:p>
          <a:p>
            <a:pPr algn="ctr">
              <a:spcBef>
                <a:spcPct val="25000"/>
              </a:spcBef>
              <a:buClr>
                <a:srgbClr val="6E203E"/>
              </a:buClr>
              <a:tabLst>
                <a:tab pos="6169025" algn="ctr"/>
              </a:tabLst>
            </a:pPr>
            <a:r>
              <a:rPr lang="en-US" b="1" dirty="0" smtClean="0">
                <a:solidFill>
                  <a:srgbClr val="4D4D4D"/>
                </a:solidFill>
              </a:rPr>
              <a:t>Wednesday, December 10, 2014</a:t>
            </a:r>
            <a:endParaRPr lang="en-US" b="1" dirty="0">
              <a:solidFill>
                <a:srgbClr val="4D4D4D"/>
              </a:solidFill>
            </a:endParaRPr>
          </a:p>
          <a:p>
            <a:pPr algn="ctr">
              <a:spcBef>
                <a:spcPct val="25000"/>
              </a:spcBef>
              <a:buClr>
                <a:srgbClr val="6E203E"/>
              </a:buClr>
              <a:tabLst>
                <a:tab pos="6169025" algn="ctr"/>
              </a:tabLst>
            </a:pPr>
            <a:r>
              <a:rPr lang="en-US" b="1" dirty="0" smtClean="0">
                <a:solidFill>
                  <a:srgbClr val="4D4D4D"/>
                </a:solidFill>
              </a:rPr>
              <a:t>3:30 </a:t>
            </a:r>
            <a:r>
              <a:rPr lang="en-US" b="1" dirty="0">
                <a:solidFill>
                  <a:srgbClr val="4D4D4D"/>
                </a:solidFill>
              </a:rPr>
              <a:t>p.m.</a:t>
            </a:r>
          </a:p>
        </p:txBody>
      </p:sp>
      <p:pic>
        <p:nvPicPr>
          <p:cNvPr id="4" name="Picture 10" descr="UpdateC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838200"/>
            <a:ext cx="6326188" cy="31972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" y="152400"/>
            <a:ext cx="7752953" cy="6202363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0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" y="152400"/>
            <a:ext cx="7752953" cy="6202362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" y="152400"/>
            <a:ext cx="7752953" cy="6202362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" y="152400"/>
            <a:ext cx="7752953" cy="6202362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" y="152400"/>
            <a:ext cx="7752953" cy="6202362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" y="152400"/>
            <a:ext cx="7752953" cy="6202362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" y="152400"/>
            <a:ext cx="7752953" cy="6202362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Financials</a:t>
            </a:r>
          </a:p>
          <a:p>
            <a:r>
              <a:rPr lang="en-US" dirty="0"/>
              <a:t>3 Millionth Policy</a:t>
            </a:r>
          </a:p>
          <a:p>
            <a:r>
              <a:rPr lang="en-US" dirty="0"/>
              <a:t>Member Services</a:t>
            </a:r>
          </a:p>
          <a:p>
            <a:r>
              <a:rPr lang="en-US" dirty="0"/>
              <a:t>Subsidiary and Product Growth</a:t>
            </a:r>
          </a:p>
          <a:p>
            <a:r>
              <a:rPr lang="en-US" dirty="0"/>
              <a:t>Advocacy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Service to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 History (1964-2014)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666869"/>
              </p:ext>
            </p:extLst>
          </p:nvPr>
        </p:nvGraphicFramePr>
        <p:xfrm>
          <a:off x="457200" y="1066800"/>
          <a:ext cx="8229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7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Profits (2001-2014) </a:t>
            </a:r>
            <a:r>
              <a:rPr lang="en-US" sz="2000" b="0" dirty="0" smtClean="0"/>
              <a:t>in thousands of Dollars</a:t>
            </a:r>
            <a:endParaRPr lang="en-US" sz="2000" b="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897272"/>
              </p:ext>
            </p:extLst>
          </p:nvPr>
        </p:nvGraphicFramePr>
        <p:xfrm>
          <a:off x="457200" y="1066800"/>
          <a:ext cx="8229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7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my great pleasure to talk to you about the remarkable story of ATG</a:t>
            </a:r>
            <a:r>
              <a:rPr lang="en-US" baseline="30000" dirty="0" smtClean="0"/>
              <a:t>®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is our </a:t>
            </a:r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Anniversary </a:t>
            </a:r>
            <a:r>
              <a:rPr lang="en-US" dirty="0"/>
              <a:t>– </a:t>
            </a:r>
            <a:r>
              <a:rPr lang="en-US" dirty="0" smtClean="0"/>
              <a:t>a </a:t>
            </a:r>
            <a:r>
              <a:rPr lang="en-US" dirty="0"/>
              <a:t>good time to reflect on where we’ve been, where we </a:t>
            </a:r>
            <a:r>
              <a:rPr lang="en-US" dirty="0" smtClean="0"/>
              <a:t>are, </a:t>
            </a:r>
            <a:r>
              <a:rPr lang="en-US" dirty="0"/>
              <a:t>and where we are going.</a:t>
            </a:r>
          </a:p>
        </p:txBody>
      </p:sp>
    </p:spTree>
    <p:extLst>
      <p:ext uri="{BB962C8B-B14F-4D97-AF65-F5344CB8AC3E}">
        <p14:creationId xmlns:p14="http://schemas.microsoft.com/office/powerpoint/2010/main" val="3175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Millionth Policy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6" y="1752600"/>
            <a:ext cx="8458200" cy="3937714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  <a:p>
            <a:r>
              <a:rPr lang="en-US" dirty="0"/>
              <a:t>Audit, </a:t>
            </a:r>
            <a:r>
              <a:rPr lang="en-US" dirty="0" smtClean="0"/>
              <a:t>Training, </a:t>
            </a:r>
            <a:r>
              <a:rPr lang="en-US" dirty="0"/>
              <a:t>and Education</a:t>
            </a:r>
          </a:p>
          <a:p>
            <a:r>
              <a:rPr lang="en-US" dirty="0"/>
              <a:t>Closing Services</a:t>
            </a:r>
          </a:p>
          <a:p>
            <a:r>
              <a:rPr lang="en-US" dirty="0"/>
              <a:t>Title Services</a:t>
            </a:r>
          </a:p>
          <a:p>
            <a:r>
              <a:rPr lang="en-US" dirty="0"/>
              <a:t>Search Services</a:t>
            </a:r>
          </a:p>
          <a:p>
            <a:r>
              <a:rPr lang="en-US" dirty="0" smtClean="0"/>
              <a:t>Lead-up </a:t>
            </a:r>
            <a:r>
              <a:rPr lang="en-US" dirty="0"/>
              <a:t>to Best Practices and RESPA TILA.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Subsidiary and Product </a:t>
            </a:r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Mission Today Reflects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Diversity </a:t>
            </a:r>
            <a:r>
              <a:rPr lang="en-US" dirty="0"/>
              <a:t>of our </a:t>
            </a:r>
            <a:r>
              <a:rPr lang="en-US" dirty="0" smtClean="0"/>
              <a:t>Products</a:t>
            </a:r>
          </a:p>
          <a:p>
            <a:pPr lvl="1"/>
            <a:r>
              <a:rPr lang="en-US" i="1" dirty="0"/>
              <a:t>Our mission is to be the premier lawyer service organization for the benefit of the profession and the public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96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Subsidiary and Product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Diverse Array of Products and Services</a:t>
            </a:r>
          </a:p>
          <a:p>
            <a:pPr lvl="1"/>
            <a:r>
              <a:rPr lang="en-US" dirty="0"/>
              <a:t>Cyclical;</a:t>
            </a:r>
          </a:p>
          <a:p>
            <a:pPr lvl="1"/>
            <a:r>
              <a:rPr lang="en-US" dirty="0"/>
              <a:t>Counter-Cyclical; and </a:t>
            </a:r>
          </a:p>
          <a:p>
            <a:pPr lvl="1"/>
            <a:r>
              <a:rPr lang="en-US" dirty="0"/>
              <a:t>Cyclically Neutral.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Subsidiaries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2" y="1600196"/>
            <a:ext cx="7772416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ISBA</a:t>
            </a:r>
          </a:p>
          <a:p>
            <a:r>
              <a:rPr lang="en-US" dirty="0"/>
              <a:t>ALTA</a:t>
            </a:r>
          </a:p>
          <a:p>
            <a:r>
              <a:rPr lang="en-US" dirty="0"/>
              <a:t>ILTA</a:t>
            </a:r>
          </a:p>
          <a:p>
            <a:r>
              <a:rPr lang="en-US" dirty="0"/>
              <a:t>Government</a:t>
            </a:r>
          </a:p>
          <a:p>
            <a:r>
              <a:rPr lang="en-US" dirty="0" smtClean="0"/>
              <a:t>Courts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371600"/>
            <a:ext cx="3657600" cy="4572000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ILTA Past President</a:t>
            </a:r>
          </a:p>
          <a:p>
            <a:pPr lvl="1"/>
            <a:r>
              <a:rPr lang="en-US" dirty="0" smtClean="0"/>
              <a:t>Augie Butera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371600"/>
            <a:ext cx="3657600" cy="4572000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ILTA Past President</a:t>
            </a:r>
          </a:p>
          <a:p>
            <a:pPr lvl="1"/>
            <a:r>
              <a:rPr lang="en-US" dirty="0" smtClean="0"/>
              <a:t>Mike Brandt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371600"/>
            <a:ext cx="3657600" cy="4572000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ILTA </a:t>
            </a:r>
            <a:r>
              <a:rPr lang="en-US" dirty="0" smtClean="0"/>
              <a:t>Incoming President</a:t>
            </a:r>
            <a:endParaRPr lang="en-US" dirty="0" smtClean="0"/>
          </a:p>
          <a:p>
            <a:pPr lvl="1"/>
            <a:r>
              <a:rPr lang="en-US" dirty="0" smtClean="0"/>
              <a:t>Christine 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371600"/>
            <a:ext cx="3657600" cy="4572000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WLTA President</a:t>
            </a:r>
          </a:p>
          <a:p>
            <a:pPr lvl="1"/>
            <a:r>
              <a:rPr lang="en-US" dirty="0" smtClean="0"/>
              <a:t>Tom Cullen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were founded in 1964 by a small group of downstate lawyers led by Stan </a:t>
            </a:r>
            <a:r>
              <a:rPr lang="en-US" dirty="0" smtClean="0"/>
              <a:t>Balbach.</a:t>
            </a:r>
          </a:p>
          <a:p>
            <a:r>
              <a:rPr lang="en-US" dirty="0" smtClean="0"/>
              <a:t>Back then, </a:t>
            </a:r>
            <a:r>
              <a:rPr lang="en-US" dirty="0"/>
              <a:t>lawyers were starting to get pushed out of representing clients in the sale or purchase of a home.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65483"/>
            <a:ext cx="3200400" cy="4626971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9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371600"/>
            <a:ext cx="3657600" cy="4572000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ISBA Past President</a:t>
            </a:r>
          </a:p>
          <a:p>
            <a:r>
              <a:rPr lang="en-US" dirty="0" smtClean="0"/>
              <a:t>IRELA Founder and Past President</a:t>
            </a:r>
          </a:p>
          <a:p>
            <a:pPr lvl="1"/>
            <a:r>
              <a:rPr lang="en-US" dirty="0" smtClean="0"/>
              <a:t>John O’Brien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371600"/>
            <a:ext cx="3657600" cy="4572000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233488"/>
            <a:ext cx="4419600" cy="5256212"/>
          </a:xfrm>
        </p:spPr>
        <p:txBody>
          <a:bodyPr/>
          <a:lstStyle/>
          <a:p>
            <a:r>
              <a:rPr lang="en-US" dirty="0" smtClean="0"/>
              <a:t>Illinois Bar Foundation </a:t>
            </a:r>
            <a:br>
              <a:rPr lang="en-US" dirty="0" smtClean="0"/>
            </a:br>
            <a:r>
              <a:rPr lang="en-US" dirty="0" smtClean="0"/>
              <a:t>2014 Distinguished Award of Excellence</a:t>
            </a:r>
          </a:p>
          <a:p>
            <a:pPr lvl="1"/>
            <a:r>
              <a:rPr lang="en-US" dirty="0" smtClean="0"/>
              <a:t>Peter Birnbaum</a:t>
            </a:r>
          </a:p>
          <a:p>
            <a:r>
              <a:rPr lang="en-US" dirty="0" smtClean="0"/>
              <a:t>ALTA Board of Governors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to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Jesse White Foundation </a:t>
            </a:r>
            <a:endParaRPr lang="en-US" sz="2000" dirty="0" smtClean="0"/>
          </a:p>
          <a:p>
            <a:r>
              <a:rPr lang="en-US" sz="2000" dirty="0" smtClean="0"/>
              <a:t>Cara </a:t>
            </a:r>
            <a:r>
              <a:rPr lang="en-US" sz="2000" dirty="0"/>
              <a:t>Program</a:t>
            </a:r>
          </a:p>
          <a:p>
            <a:r>
              <a:rPr lang="en-US" sz="2000" dirty="0"/>
              <a:t>Big Brothers Big Sisters of Metropolitan Chicago</a:t>
            </a:r>
          </a:p>
          <a:p>
            <a:r>
              <a:rPr lang="en-US" sz="2000" dirty="0"/>
              <a:t>Neighborhood Housing</a:t>
            </a:r>
          </a:p>
          <a:p>
            <a:r>
              <a:rPr lang="en-US" sz="2000" dirty="0"/>
              <a:t>Mercy Housing</a:t>
            </a:r>
          </a:p>
          <a:p>
            <a:r>
              <a:rPr lang="en-US" sz="2000" dirty="0"/>
              <a:t>Cubs Charities</a:t>
            </a:r>
          </a:p>
          <a:p>
            <a:r>
              <a:rPr lang="en-US" sz="2000" dirty="0"/>
              <a:t>Mercy Home</a:t>
            </a:r>
          </a:p>
          <a:p>
            <a:r>
              <a:rPr lang="en-US" sz="2000" dirty="0"/>
              <a:t>University of Illinois Law School</a:t>
            </a:r>
          </a:p>
          <a:p>
            <a:r>
              <a:rPr lang="en-US" sz="2000" dirty="0" err="1"/>
              <a:t>Mikva</a:t>
            </a:r>
            <a:r>
              <a:rPr lang="en-US" sz="2000" dirty="0"/>
              <a:t> Challenge</a:t>
            </a:r>
          </a:p>
          <a:p>
            <a:r>
              <a:rPr lang="en-US" sz="2000" dirty="0"/>
              <a:t>And Many Others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283492"/>
            <a:ext cx="4152900" cy="3156204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2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Drives Our Success?</a:t>
            </a:r>
          </a:p>
        </p:txBody>
      </p:sp>
    </p:spTree>
    <p:extLst>
      <p:ext uri="{BB962C8B-B14F-4D97-AF65-F5344CB8AC3E}">
        <p14:creationId xmlns:p14="http://schemas.microsoft.com/office/powerpoint/2010/main" val="39522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Shared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loyal and dedicated membership.</a:t>
            </a:r>
          </a:p>
          <a:p>
            <a:r>
              <a:rPr lang="en-US" dirty="0"/>
              <a:t>A Board that is 100% committed to our mission through strategic planning.</a:t>
            </a:r>
          </a:p>
          <a:p>
            <a:r>
              <a:rPr lang="en-US" dirty="0"/>
              <a:t>A knowledgeable, long-tenured, and energetic staff.</a:t>
            </a:r>
          </a:p>
          <a:p>
            <a:r>
              <a:rPr lang="en-US" dirty="0"/>
              <a:t>Ability to react quickly.</a:t>
            </a:r>
          </a:p>
          <a:p>
            <a:r>
              <a:rPr lang="en-US" dirty="0"/>
              <a:t>A collective vision and a spirit of </a:t>
            </a:r>
            <a:r>
              <a:rPr lang="en-US" dirty="0" smtClean="0"/>
              <a:t>camaraderie, working toward </a:t>
            </a:r>
            <a:r>
              <a:rPr lang="en-US" dirty="0"/>
              <a:t>a common goal.</a:t>
            </a:r>
          </a:p>
        </p:txBody>
      </p:sp>
    </p:spTree>
    <p:extLst>
      <p:ext uri="{BB962C8B-B14F-4D97-AF65-F5344CB8AC3E}">
        <p14:creationId xmlns:p14="http://schemas.microsoft.com/office/powerpoint/2010/main" val="15837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Strength</a:t>
            </a:r>
          </a:p>
          <a:p>
            <a:r>
              <a:rPr lang="en-US" dirty="0"/>
              <a:t>Financial Ratings</a:t>
            </a:r>
          </a:p>
          <a:p>
            <a:r>
              <a:rPr lang="en-US" dirty="0"/>
              <a:t>Member Support</a:t>
            </a:r>
          </a:p>
          <a:p>
            <a:r>
              <a:rPr lang="en-US" dirty="0"/>
              <a:t>Corporate Citizenry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Stewardship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still have many challenges.</a:t>
            </a:r>
          </a:p>
          <a:p>
            <a:r>
              <a:rPr lang="en-US" dirty="0"/>
              <a:t>What are the big issues?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RESPA/TILA</a:t>
            </a:r>
          </a:p>
          <a:p>
            <a:r>
              <a:rPr lang="en-US" dirty="0"/>
              <a:t>ALTA Best Practices/Lender Liability for Third Party Vendors</a:t>
            </a:r>
          </a:p>
          <a:p>
            <a:r>
              <a:rPr lang="en-US" dirty="0"/>
              <a:t>Controlled Business</a:t>
            </a:r>
          </a:p>
          <a:p>
            <a:r>
              <a:rPr lang="en-US" dirty="0"/>
              <a:t>Unauthorized Practice of Law (UPL)</a:t>
            </a:r>
          </a:p>
          <a:p>
            <a:r>
              <a:rPr lang="en-US" dirty="0"/>
              <a:t>Mortgage and Housing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Regulatory and Marketplace Shifts </a:t>
            </a:r>
            <a:r>
              <a:rPr lang="en-US" dirty="0" smtClean="0"/>
              <a:t>that Drive </a:t>
            </a:r>
            <a:r>
              <a:rPr lang="en-US" dirty="0"/>
              <a:t>Fundamental Changes in our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Housing and Financial Crisis of 2007</a:t>
            </a:r>
          </a:p>
          <a:p>
            <a:r>
              <a:rPr lang="fr-FR" dirty="0"/>
              <a:t>Consumer Financial Protection Bureau (CFPB)</a:t>
            </a:r>
          </a:p>
          <a:p>
            <a:r>
              <a:rPr lang="en-US" dirty="0" smtClean="0"/>
              <a:t>Bank </a:t>
            </a:r>
            <a:r>
              <a:rPr lang="en-US" dirty="0"/>
              <a:t>Liability</a:t>
            </a:r>
          </a:p>
          <a:p>
            <a:r>
              <a:rPr lang="en-US" dirty="0"/>
              <a:t>ALTA Best Practices</a:t>
            </a:r>
          </a:p>
          <a:p>
            <a:r>
              <a:rPr lang="en-US" dirty="0"/>
              <a:t>Vendor Supervision</a:t>
            </a:r>
          </a:p>
        </p:txBody>
      </p:sp>
    </p:spTree>
    <p:extLst>
      <p:ext uri="{BB962C8B-B14F-4D97-AF65-F5344CB8AC3E}">
        <p14:creationId xmlns:p14="http://schemas.microsoft.com/office/powerpoint/2010/main" val="27424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“Race to the Bottom”</a:t>
            </a:r>
          </a:p>
          <a:p>
            <a:r>
              <a:rPr lang="en-US" dirty="0"/>
              <a:t>The Battle for Control of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31995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then and </a:t>
            </a:r>
            <a:r>
              <a:rPr lang="en-US" dirty="0" smtClean="0"/>
              <a:t>today, </a:t>
            </a:r>
            <a:r>
              <a:rPr lang="en-US" dirty="0"/>
              <a:t>the sale or purchase of a home represents the largest transaction of most </a:t>
            </a:r>
            <a:r>
              <a:rPr lang="en-US" dirty="0" smtClean="0"/>
              <a:t>consumers’ </a:t>
            </a:r>
            <a:r>
              <a:rPr lang="en-US" dirty="0"/>
              <a:t>lives</a:t>
            </a:r>
            <a:r>
              <a:rPr lang="en-US" dirty="0" smtClean="0"/>
              <a:t>. It </a:t>
            </a:r>
            <a:r>
              <a:rPr lang="en-US" dirty="0"/>
              <a:t>is a stressful, </a:t>
            </a:r>
            <a:r>
              <a:rPr lang="en-US" dirty="0" smtClean="0"/>
              <a:t>complex, </a:t>
            </a:r>
            <a:r>
              <a:rPr lang="en-US" dirty="0"/>
              <a:t>and baffling process. </a:t>
            </a:r>
            <a:r>
              <a:rPr lang="en-US" dirty="0" smtClean="0"/>
              <a:t>Consumers </a:t>
            </a:r>
            <a:r>
              <a:rPr lang="en-US" dirty="0"/>
              <a:t>need an advocate to navigate </a:t>
            </a:r>
            <a:r>
              <a:rPr lang="en-US" dirty="0" smtClean="0"/>
              <a:t>the real estate transaction, </a:t>
            </a:r>
            <a:r>
              <a:rPr lang="en-US" dirty="0"/>
              <a:t>which is for them uncharted waters.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Customer-Driven</a:t>
            </a:r>
          </a:p>
          <a:p>
            <a:pPr lvl="1"/>
            <a:r>
              <a:rPr lang="en-US" dirty="0" smtClean="0"/>
              <a:t>Doing </a:t>
            </a:r>
            <a:r>
              <a:rPr lang="en-US" dirty="0"/>
              <a:t>the </a:t>
            </a:r>
            <a:r>
              <a:rPr lang="en-US" dirty="0" smtClean="0"/>
              <a:t>Right Thing</a:t>
            </a:r>
            <a:endParaRPr lang="en-US" dirty="0"/>
          </a:p>
          <a:p>
            <a:r>
              <a:rPr lang="en-US" dirty="0"/>
              <a:t>Listen</a:t>
            </a:r>
          </a:p>
          <a:p>
            <a:r>
              <a:rPr lang="en-US" dirty="0"/>
              <a:t>Lead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Messaging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Mortgage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Future of the </a:t>
            </a:r>
            <a:r>
              <a:rPr lang="en-US" dirty="0" smtClean="0"/>
              <a:t>Government-Sponsored Enterprises (GSEs)</a:t>
            </a:r>
            <a:endParaRPr lang="en-US" dirty="0"/>
          </a:p>
          <a:p>
            <a:r>
              <a:rPr lang="en-US" dirty="0"/>
              <a:t>The Big Five Banks</a:t>
            </a:r>
          </a:p>
          <a:p>
            <a:r>
              <a:rPr lang="en-US" dirty="0"/>
              <a:t>What </a:t>
            </a:r>
            <a:r>
              <a:rPr lang="en-US" dirty="0" smtClean="0"/>
              <a:t>That Means to 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ALTA</a:t>
            </a:r>
          </a:p>
          <a:p>
            <a:r>
              <a:rPr lang="en-US" dirty="0"/>
              <a:t>ILTA</a:t>
            </a:r>
          </a:p>
          <a:p>
            <a:r>
              <a:rPr lang="en-US" dirty="0"/>
              <a:t>Bar Associations</a:t>
            </a:r>
          </a:p>
          <a:p>
            <a:r>
              <a:rPr lang="en-US" dirty="0"/>
              <a:t>Supreme Court</a:t>
            </a:r>
          </a:p>
          <a:p>
            <a:r>
              <a:rPr lang="en-US" dirty="0"/>
              <a:t>Legislature</a:t>
            </a:r>
          </a:p>
          <a:p>
            <a:r>
              <a:rPr lang="en-US" dirty="0"/>
              <a:t>Regulators</a:t>
            </a:r>
          </a:p>
        </p:txBody>
      </p:sp>
    </p:spTree>
    <p:extLst>
      <p:ext uri="{BB962C8B-B14F-4D97-AF65-F5344CB8AC3E}">
        <p14:creationId xmlns:p14="http://schemas.microsoft.com/office/powerpoint/2010/main" val="3998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Product Mix –  </a:t>
            </a:r>
            <a:br>
              <a:rPr lang="en-US" dirty="0" smtClean="0"/>
            </a:br>
            <a:r>
              <a:rPr lang="en-US" dirty="0" smtClean="0"/>
              <a:t>Building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ATG </a:t>
            </a:r>
            <a:r>
              <a:rPr lang="en-US" dirty="0" smtClean="0"/>
              <a:t>Trust Company</a:t>
            </a:r>
            <a:endParaRPr lang="en-US" dirty="0"/>
          </a:p>
          <a:p>
            <a:r>
              <a:rPr lang="en-US" dirty="0"/>
              <a:t>The Judicial Sales Corporation</a:t>
            </a:r>
          </a:p>
          <a:p>
            <a:pPr lvl="1"/>
            <a:r>
              <a:rPr lang="en-US" dirty="0"/>
              <a:t>New Partnership with Auction.com</a:t>
            </a:r>
          </a:p>
          <a:p>
            <a:r>
              <a:rPr lang="en-US" dirty="0"/>
              <a:t>ATG </a:t>
            </a:r>
            <a:r>
              <a:rPr lang="en-US" dirty="0" smtClean="0"/>
              <a:t>LegalServe, Inc.</a:t>
            </a:r>
            <a:endParaRPr lang="en-US" dirty="0"/>
          </a:p>
          <a:p>
            <a:r>
              <a:rPr lang="en-US" dirty="0"/>
              <a:t>ATG Legal Education</a:t>
            </a:r>
          </a:p>
          <a:p>
            <a:r>
              <a:rPr lang="en-US" dirty="0"/>
              <a:t>NLT Title, LLC</a:t>
            </a:r>
          </a:p>
          <a:p>
            <a:r>
              <a:rPr lang="en-US" dirty="0"/>
              <a:t>Auctions by ATG</a:t>
            </a:r>
          </a:p>
          <a:p>
            <a:r>
              <a:rPr lang="en-US" dirty="0"/>
              <a:t>New </a:t>
            </a:r>
            <a:r>
              <a:rPr lang="en-US" dirty="0" smtClean="0"/>
              <a:t>Markets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That is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challenges, </a:t>
            </a:r>
            <a:br>
              <a:rPr lang="en-US" dirty="0"/>
            </a:br>
            <a:r>
              <a:rPr lang="en-US" dirty="0"/>
              <a:t>but the opportunities are incredible.</a:t>
            </a:r>
          </a:p>
        </p:txBody>
      </p:sp>
    </p:spTree>
    <p:extLst>
      <p:ext uri="{BB962C8B-B14F-4D97-AF65-F5344CB8AC3E}">
        <p14:creationId xmlns:p14="http://schemas.microsoft.com/office/powerpoint/2010/main" val="11149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</a:t>
            </a:r>
            <a:r>
              <a:rPr lang="en-US" dirty="0" smtClean="0"/>
              <a:t>Practices/Bank </a:t>
            </a:r>
            <a:r>
              <a:rPr lang="en-US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of Best Practices and Bank Vendor Supervision, our support system will change dramatically. </a:t>
            </a:r>
          </a:p>
          <a:p>
            <a:r>
              <a:rPr lang="en-US" dirty="0"/>
              <a:t>Now, more than ever, we need to give our members the tools they need to compete. Our members look to us for leadership.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be on the forefront of delivering competitive tools to our members.</a:t>
            </a:r>
          </a:p>
          <a:p>
            <a:r>
              <a:rPr lang="en-US" dirty="0"/>
              <a:t>We will preserve the future of the small law firm and title agent. This will distinguish us in the market.</a:t>
            </a:r>
          </a:p>
          <a:p>
            <a:r>
              <a:rPr lang="en-US" dirty="0"/>
              <a:t>We will </a:t>
            </a:r>
            <a:r>
              <a:rPr lang="en-US" dirty="0" smtClean="0"/>
              <a:t>expand our </a:t>
            </a:r>
            <a:r>
              <a:rPr lang="en-US" dirty="0"/>
              <a:t>brand, geography</a:t>
            </a:r>
            <a:r>
              <a:rPr lang="en-US" dirty="0" smtClean="0"/>
              <a:t>, and </a:t>
            </a:r>
            <a:r>
              <a:rPr lang="en-US" dirty="0"/>
              <a:t>product mix.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work for our constituents:</a:t>
            </a:r>
          </a:p>
          <a:p>
            <a:pPr lvl="1"/>
            <a:r>
              <a:rPr lang="en-US" dirty="0" smtClean="0"/>
              <a:t>with ALTA</a:t>
            </a:r>
            <a:r>
              <a:rPr lang="en-US" dirty="0"/>
              <a:t>, Congress, the Courts, Regulators, Legislature, the banks, and Media to give consumers access to top-quality legal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fiftieth year has been a year of celebration, reflection, and most </a:t>
            </a:r>
            <a:r>
              <a:rPr lang="en-US" dirty="0" smtClean="0"/>
              <a:t>importantly, </a:t>
            </a:r>
            <a:r>
              <a:rPr lang="en-US" dirty="0"/>
              <a:t>looking to the future.</a:t>
            </a:r>
          </a:p>
        </p:txBody>
      </p:sp>
    </p:spTree>
    <p:extLst>
      <p:ext uri="{BB962C8B-B14F-4D97-AF65-F5344CB8AC3E}">
        <p14:creationId xmlns:p14="http://schemas.microsoft.com/office/powerpoint/2010/main" val="28502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2"/>
            <a:ext cx="8455025" cy="915987"/>
          </a:xfrm>
        </p:spPr>
        <p:txBody>
          <a:bodyPr>
            <a:noAutofit/>
          </a:bodyPr>
          <a:lstStyle/>
          <a:p>
            <a:r>
              <a:rPr lang="en-US" dirty="0"/>
              <a:t>When we celebrate our </a:t>
            </a:r>
            <a:r>
              <a:rPr lang="en-US" dirty="0" smtClean="0"/>
              <a:t>success,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celebrate You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4572000" cy="3048000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76600"/>
            <a:ext cx="4572000" cy="3047999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95400"/>
            <a:ext cx="2743200" cy="1828800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487090"/>
            <a:ext cx="2743200" cy="1828800"/>
          </a:xfrm>
          <a:prstGeom prst="rect">
            <a:avLst/>
          </a:prstGeom>
          <a:solidFill>
            <a:srgbClr val="FFFFFF"/>
          </a:solidFill>
          <a:ln w="9398" algn="ctr">
            <a:noFill/>
            <a:miter lim="800000"/>
            <a:headEnd/>
            <a:tailEnd/>
          </a:ln>
          <a:effectLst>
            <a:outerShdw blurRad="635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0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companies and </a:t>
            </a:r>
            <a:r>
              <a:rPr lang="en-US" dirty="0" smtClean="0"/>
              <a:t>Realtors</a:t>
            </a:r>
            <a:r>
              <a:rPr lang="en-US" baseline="30000" dirty="0"/>
              <a:t>®</a:t>
            </a:r>
            <a:r>
              <a:rPr lang="en-US" dirty="0" smtClean="0"/>
              <a:t> said:</a:t>
            </a:r>
          </a:p>
          <a:p>
            <a:pPr lvl="1"/>
            <a:r>
              <a:rPr lang="en-US" dirty="0" smtClean="0"/>
              <a:t>“Don’t </a:t>
            </a:r>
            <a:r>
              <a:rPr lang="en-US" dirty="0"/>
              <a:t>bother with a lawyer</a:t>
            </a:r>
            <a:r>
              <a:rPr lang="en-US" dirty="0" smtClean="0"/>
              <a:t>. </a:t>
            </a:r>
            <a:r>
              <a:rPr lang="en-US" dirty="0"/>
              <a:t>We can do </a:t>
            </a:r>
            <a:r>
              <a:rPr lang="en-US" dirty="0" smtClean="0"/>
              <a:t>everything. Our </a:t>
            </a:r>
            <a:r>
              <a:rPr lang="en-US" dirty="0"/>
              <a:t>title insurance will protect you. </a:t>
            </a:r>
            <a:r>
              <a:rPr lang="en-US" dirty="0" smtClean="0"/>
              <a:t>We </a:t>
            </a:r>
            <a:r>
              <a:rPr lang="en-US" dirty="0"/>
              <a:t>can do the documents and closing and the </a:t>
            </a:r>
            <a:r>
              <a:rPr lang="en-US" dirty="0" smtClean="0"/>
              <a:t>Realtor </a:t>
            </a:r>
            <a:r>
              <a:rPr lang="en-US" dirty="0"/>
              <a:t>will do the negotiations, the </a:t>
            </a:r>
            <a:r>
              <a:rPr lang="en-US" dirty="0" smtClean="0"/>
              <a:t>contract, </a:t>
            </a:r>
            <a:r>
              <a:rPr lang="en-US" dirty="0"/>
              <a:t>and work with the bank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" y="2240280"/>
            <a:ext cx="5486400" cy="23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small group of lawyers had a vision:</a:t>
            </a:r>
          </a:p>
          <a:p>
            <a:pPr lvl="1"/>
            <a:r>
              <a:rPr lang="en-US" dirty="0" smtClean="0"/>
              <a:t>If the lawyers joined together and formed a title insurance company, the lawyers would have a weapon to fight back against the title companies and Realtors.</a:t>
            </a:r>
          </a:p>
          <a:p>
            <a:pPr lvl="1"/>
            <a:r>
              <a:rPr lang="en-US" dirty="0"/>
              <a:t>If they were successful in building a “Guaranty Fund,” lawyers could continue to represent consumers by complimenting their legal services with title services. </a:t>
            </a:r>
          </a:p>
          <a:p>
            <a:pPr lvl="2"/>
            <a:r>
              <a:rPr lang="en-US" dirty="0"/>
              <a:t>The best of both worlds!</a:t>
            </a:r>
          </a:p>
        </p:txBody>
      </p:sp>
    </p:spTree>
    <p:extLst>
      <p:ext uri="{BB962C8B-B14F-4D97-AF65-F5344CB8AC3E}">
        <p14:creationId xmlns:p14="http://schemas.microsoft.com/office/powerpoint/2010/main" val="13148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Original Mission was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To </a:t>
            </a:r>
            <a:r>
              <a:rPr lang="en-US" i="1" dirty="0"/>
              <a:t>preserve the role of the lawyer in real estate transactions for the public</a:t>
            </a:r>
            <a:r>
              <a:rPr lang="en-US" i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years, ATG has consistently defied all odds – succeeding in even the most challenging </a:t>
            </a:r>
            <a:r>
              <a:rPr lang="en-US" dirty="0" smtClean="0"/>
              <a:t>times</a:t>
            </a:r>
            <a:r>
              <a:rPr lang="en-US" dirty="0"/>
              <a:t>.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40904"/>
              </p:ext>
            </p:extLst>
          </p:nvPr>
        </p:nvGraphicFramePr>
        <p:xfrm>
          <a:off x="914400" y="2819400"/>
          <a:ext cx="7467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320"/>
                <a:gridCol w="2240280"/>
              </a:tblGrid>
              <a:tr h="591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The Early Days</a:t>
                      </a:r>
                      <a:endParaRPr lang="en-US" sz="2400" b="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1964-1970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1EE"/>
                    </a:solidFill>
                  </a:tcPr>
                </a:tc>
              </a:tr>
              <a:tr h="591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noProof="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Gaining Momentum</a:t>
                      </a:r>
                      <a:endParaRPr lang="en-US" sz="24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1970-1985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41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Organic Growth Despite Bruising Competition and No Debt</a:t>
                      </a:r>
                      <a:endParaRPr lang="en-US" sz="24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1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1985-1995</a:t>
                      </a:r>
                      <a:endParaRPr lang="en-US" sz="24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1EE"/>
                    </a:solidFill>
                  </a:tcPr>
                </a:tc>
              </a:tr>
              <a:tr h="591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Diversification</a:t>
                      </a:r>
                      <a:endParaRPr lang="en-US" sz="24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1995-2005</a:t>
                      </a:r>
                      <a:endParaRPr lang="en-US" sz="24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Emergence as a Leader</a:t>
                      </a:r>
                      <a:endParaRPr lang="en-US" sz="24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1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2005-Present</a:t>
                      </a:r>
                      <a:endParaRPr lang="en-US" sz="24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1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year we celebrated our 50th Anniversary.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12" y="2490214"/>
            <a:ext cx="4087376" cy="18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7.0&quot;&gt;&lt;object type=&quot;1&quot; unique_id=&quot;10001&quot;&gt;&lt;property id=&quot;20141&quot; value=&quot;Drafting for Transfer on Death Instruments 120613&quot;/&gt;&lt;property id=&quot;20144&quot; value=&quot;0&quot;/&gt;&lt;property id=&quot;20146&quot; value=&quot;0&quot;/&gt;&lt;property id=&quot;20147&quot; value=&quot;0&quot;/&gt;&lt;property id=&quot;20148&quot; value=&quot;5&quot;/&gt;&lt;property id=&quot;20181&quot; value=&quot;1&quot;/&gt;&lt;property id=&quot;20184&quot; value=&quot;7&quot;/&gt;&lt;property id=&quot;20191&quot; value=&quot;ATG Legal Ed Connect&quot;/&gt;&lt;property id=&quot;20192&quot; value=&quot;http://atgf.adobeconnect.com&quot;/&gt;&lt;property id=&quot;20250&quot; value=&quot;6&quot;/&gt;&lt;property id=&quot;20251&quot; value=&quot;0&quot;/&gt;&lt;property id=&quot;20259&quot; value=&quot;0&quot;/&gt;&lt;property id=&quot;20262&quot; value=&quot;1157234767&quot;/&gt;&lt;object type=&quot;8&quot; unique_id=&quot;10002&quot;&gt;&lt;/object&gt;&lt;object type=&quot;2&quot; unique_id=&quot;10003&quot;&gt;&lt;object type=&quot;3&quot; unique_id=&quot;26293&quot;&gt;&lt;property id=&quot;20148&quot; value=&quot;5&quot;/&gt;&lt;property id=&quot;20300&quot; value=&quot;Slide 3 - &amp;quot;History&amp;quot;&quot;/&gt;&lt;property id=&quot;20307&quot; value=&quot;286&quot;/&gt;&lt;/object&gt;&lt;object type=&quot;3&quot; unique_id=&quot;26294&quot;&gt;&lt;property id=&quot;20148&quot; value=&quot;5&quot;/&gt;&lt;property id=&quot;20300&quot; value=&quot;Slide 34 - &amp;quot;Collaboration and Shared Vision&amp;quot;&quot;/&gt;&lt;property id=&quot;20307&quot; value=&quot;287&quot;/&gt;&lt;/object&gt;&lt;object type=&quot;3&quot; unique_id=&quot;26295&quot;&gt;&lt;property id=&quot;20148&quot; value=&quot;5&quot;/&gt;&lt;property id=&quot;20300&quot; value=&quot;Slide 35 - &amp;quot;Metrics of Success&amp;quot;&quot;/&gt;&lt;property id=&quot;20307&quot; value=&quot;288&quot;/&gt;&lt;/object&gt;&lt;object type=&quot;3&quot; unique_id=&quot;28970&quot;&gt;&lt;property id=&quot;20148&quot; value=&quot;5&quot;/&gt;&lt;property id=&quot;20300&quot; value=&quot;Slide 1&quot;/&gt;&lt;property id=&quot;20307&quot; value=&quot;293&quot;/&gt;&lt;/object&gt;&lt;object type=&quot;3&quot; unique_id=&quot;30039&quot;&gt;&lt;property id=&quot;20148&quot; value=&quot;5&quot;/&gt;&lt;property id=&quot;20300&quot; value=&quot;Slide 2 - &amp;quot;Introduction&amp;quot;&quot;/&gt;&lt;property id=&quot;20307&quot; value=&quot;313&quot;/&gt;&lt;/object&gt;&lt;object type=&quot;3&quot; unique_id=&quot;30040&quot;&gt;&lt;property id=&quot;20148&quot; value=&quot;5&quot;/&gt;&lt;property id=&quot;20300&quot; value=&quot;Slide 4 - &amp;quot;History&amp;quot;&quot;/&gt;&lt;property id=&quot;20307&quot; value=&quot;297&quot;/&gt;&lt;/object&gt;&lt;object type=&quot;3&quot; unique_id=&quot;30041&quot;&gt;&lt;property id=&quot;20148&quot; value=&quot;5&quot;/&gt;&lt;property id=&quot;20300&quot; value=&quot;Slide 5 - &amp;quot;History&amp;quot;&quot;/&gt;&lt;property id=&quot;20307&quot; value=&quot;298&quot;/&gt;&lt;/object&gt;&lt;object type=&quot;3&quot; unique_id=&quot;30042&quot;&gt;&lt;property id=&quot;20148&quot; value=&quot;5&quot;/&gt;&lt;property id=&quot;20300&quot; value=&quot;Slide 6 - &amp;quot;History&amp;quot;&quot;/&gt;&lt;property id=&quot;20307&quot; value=&quot;314&quot;/&gt;&lt;/object&gt;&lt;object type=&quot;3&quot; unique_id=&quot;30045&quot;&gt;&lt;property id=&quot;20148&quot; value=&quot;5&quot;/&gt;&lt;property id=&quot;20300&quot; value=&quot;Slide 7 - &amp;quot;History&amp;quot;&quot;/&gt;&lt;property id=&quot;20307&quot; value=&quot;317&quot;/&gt;&lt;/object&gt;&lt;object type=&quot;3&quot; unique_id=&quot;30046&quot;&gt;&lt;property id=&quot;20148&quot; value=&quot;5&quot;/&gt;&lt;property id=&quot;20300&quot; value=&quot;Slide 8 - &amp;quot;History&amp;quot;&quot;/&gt;&lt;property id=&quot;20307&quot; value=&quot;299&quot;/&gt;&lt;/object&gt;&lt;object type=&quot;3&quot; unique_id=&quot;30047&quot;&gt;&lt;property id=&quot;20148&quot; value=&quot;5&quot;/&gt;&lt;property id=&quot;20300&quot; value=&quot;Slide 9 - &amp;quot;50th Anniversary&amp;quot;&quot;/&gt;&lt;property id=&quot;20307&quot; value=&quot;300&quot;/&gt;&lt;/object&gt;&lt;object type=&quot;3&quot; unique_id=&quot;30048&quot;&gt;&lt;property id=&quot;20148&quot; value=&quot;5&quot;/&gt;&lt;property id=&quot;20300&quot; value=&quot;Slide 17 - &amp;quot;2014 Highlights&amp;quot;&quot;/&gt;&lt;property id=&quot;20307&quot; value=&quot;301&quot;/&gt;&lt;/object&gt;&lt;object type=&quot;3&quot; unique_id=&quot;30053&quot;&gt;&lt;property id=&quot;20148&quot; value=&quot;5&quot;/&gt;&lt;property id=&quot;20300&quot; value=&quot;Slide 21 - &amp;quot;Member Services&amp;quot;&quot;/&gt;&lt;property id=&quot;20307&quot; value=&quot;305&quot;/&gt;&lt;/object&gt;&lt;object type=&quot;3&quot; unique_id=&quot;30054&quot;&gt;&lt;property id=&quot;20148&quot; value=&quot;5&quot;/&gt;&lt;property id=&quot;20300&quot; value=&quot;Slide 22 - &amp;quot;Subsidiary and Product Growth&amp;quot;&quot;/&gt;&lt;property id=&quot;20307&quot; value=&quot;306&quot;/&gt;&lt;/object&gt;&lt;object type=&quot;3&quot; unique_id=&quot;30055&quot;&gt;&lt;property id=&quot;20148&quot; value=&quot;5&quot;/&gt;&lt;property id=&quot;20300&quot; value=&quot;Slide 23 - &amp;quot;Subsidiary and Product Growth&amp;quot;&quot;/&gt;&lt;property id=&quot;20307&quot; value=&quot;307&quot;/&gt;&lt;/object&gt;&lt;object type=&quot;3&quot; unique_id=&quot;30056&quot;&gt;&lt;property id=&quot;20148&quot; value=&quot;5&quot;/&gt;&lt;property id=&quot;20300&quot; value=&quot;Slide 24 - &amp;quot;Subsidiaries&amp;quot;&quot;/&gt;&lt;property id=&quot;20307&quot; value=&quot;308&quot;/&gt;&lt;/object&gt;&lt;object type=&quot;3&quot; unique_id=&quot;30057&quot;&gt;&lt;property id=&quot;20148&quot; value=&quot;5&quot;/&gt;&lt;property id=&quot;20300&quot; value=&quot;Slide 25 - &amp;quot;Advocacy&amp;quot;&quot;/&gt;&lt;property id=&quot;20307&quot; value=&quot;309&quot;/&gt;&lt;/object&gt;&lt;object type=&quot;3&quot; unique_id=&quot;30059&quot;&gt;&lt;property id=&quot;20148&quot; value=&quot;5&quot;/&gt;&lt;property id=&quot;20300&quot; value=&quot;Slide 32 - &amp;quot;Service to the Community&amp;quot;&quot;/&gt;&lt;property id=&quot;20307&quot; value=&quot;311&quot;/&gt;&lt;/object&gt;&lt;object type=&quot;3&quot; unique_id=&quot;30060&quot;&gt;&lt;property id=&quot;20148&quot; value=&quot;5&quot;/&gt;&lt;property id=&quot;20300&quot; value=&quot;Slide 33 - &amp;quot;What Drives Our Success?&amp;quot;&quot;/&gt;&lt;property id=&quot;20307&quot; value=&quot;312&quot;/&gt;&lt;/object&gt;&lt;object type=&quot;3&quot; unique_id=&quot;30061&quot;&gt;&lt;property id=&quot;20148&quot; value=&quot;5&quot;/&gt;&lt;property id=&quot;20300&quot; value=&quot;Slide 36 - &amp;quot;Challenges&amp;quot;&quot;/&gt;&lt;property id=&quot;20307&quot; value=&quot;319&quot;/&gt;&lt;/object&gt;&lt;object type=&quot;3&quot; unique_id=&quot;30062&quot;&gt;&lt;property id=&quot;20148&quot; value=&quot;5&quot;/&gt;&lt;property id=&quot;20300&quot; value=&quot;Slide 37 - &amp;quot;Marketplace Issues&amp;quot;&quot;/&gt;&lt;property id=&quot;20307&quot; value=&quot;320&quot;/&gt;&lt;/object&gt;&lt;object type=&quot;3&quot; unique_id=&quot;30063&quot;&gt;&lt;property id=&quot;20148&quot; value=&quot;5&quot;/&gt;&lt;property id=&quot;20300&quot; value=&quot;Slide 38 - &amp;quot;Regulatory and Marketplace Shifts that Drive Fundamental Changes in our Industry&amp;quot;&quot;/&gt;&lt;property id=&quot;20307&quot; value=&quot;321&quot;/&gt;&lt;/object&gt;&lt;object type=&quot;3&quot; unique_id=&quot;30064&quot;&gt;&lt;property id=&quot;20148&quot; value=&quot;5&quot;/&gt;&lt;property id=&quot;20300&quot; value=&quot;Slide 39 - &amp;quot;Competition&amp;quot;&quot;/&gt;&lt;property id=&quot;20307&quot; value=&quot;322&quot;/&gt;&lt;/object&gt;&lt;object type=&quot;3&quot; unique_id=&quot;30065&quot;&gt;&lt;property id=&quot;20148&quot; value=&quot;5&quot;/&gt;&lt;property id=&quot;20300&quot; value=&quot;Slide 40 - &amp;quot;Service&amp;quot;&quot;/&gt;&lt;property id=&quot;20307&quot; value=&quot;323&quot;/&gt;&lt;/object&gt;&lt;object type=&quot;3&quot; unique_id=&quot;30066&quot;&gt;&lt;property id=&quot;20148&quot; value=&quot;5&quot;/&gt;&lt;property id=&quot;20300&quot; value=&quot;Slide 41 - &amp;quot;Mortgage Market&amp;quot;&quot;/&gt;&lt;property id=&quot;20307&quot; value=&quot;324&quot;/&gt;&lt;/object&gt;&lt;object type=&quot;3&quot; unique_id=&quot;30067&quot;&gt;&lt;property id=&quot;20148&quot; value=&quot;5&quot;/&gt;&lt;property id=&quot;20300&quot; value=&quot;Slide 42 - &amp;quot;Advocacy&amp;quot;&quot;/&gt;&lt;property id=&quot;20307&quot; value=&quot;325&quot;/&gt;&lt;/object&gt;&lt;object type=&quot;3&quot; unique_id=&quot;30068&quot;&gt;&lt;property id=&quot;20148&quot; value=&quot;5&quot;/&gt;&lt;property id=&quot;20300&quot; value=&quot;Slide 43 - &amp;quot;Expanded Product Mix –  &amp;#x0D;&amp;#x0A;Building for the Future&amp;quot;&quot;/&gt;&lt;property id=&quot;20307&quot; value=&quot;326&quot;/&gt;&lt;/object&gt;&lt;object type=&quot;3&quot; unique_id=&quot;30069&quot;&gt;&lt;property id=&quot;20148&quot; value=&quot;5&quot;/&gt;&lt;property id=&quot;20300&quot; value=&quot;Slide 44 - &amp;quot;Looking Forward&amp;quot;&quot;/&gt;&lt;property id=&quot;20307&quot; value=&quot;327&quot;/&gt;&lt;/object&gt;&lt;object type=&quot;3&quot; unique_id=&quot;30070&quot;&gt;&lt;property id=&quot;20148&quot; value=&quot;5&quot;/&gt;&lt;property id=&quot;20300&quot; value=&quot;Slide 45 - &amp;quot;Best Practices/Bank Supervision&amp;quot;&quot;/&gt;&lt;property id=&quot;20307&quot; value=&quot;328&quot;/&gt;&lt;/object&gt;&lt;object type=&quot;3&quot; unique_id=&quot;30071&quot;&gt;&lt;property id=&quot;20148&quot; value=&quot;5&quot;/&gt;&lt;property id=&quot;20300&quot; value=&quot;Slide 46 - &amp;quot;Opportunities&amp;quot;&quot;/&gt;&lt;property id=&quot;20307&quot; value=&quot;329&quot;/&gt;&lt;/object&gt;&lt;object type=&quot;3&quot; unique_id=&quot;30072&quot;&gt;&lt;property id=&quot;20148&quot; value=&quot;5&quot;/&gt;&lt;property id=&quot;20300&quot; value=&quot;Slide 47 - &amp;quot;Opportunities&amp;quot;&quot;/&gt;&lt;property id=&quot;20307&quot; value=&quot;330&quot;/&gt;&lt;/object&gt;&lt;object type=&quot;3&quot; unique_id=&quot;30073&quot;&gt;&lt;property id=&quot;20148&quot; value=&quot;5&quot;/&gt;&lt;property id=&quot;20300&quot; value=&quot;Slide 48&quot;/&gt;&lt;property id=&quot;20307&quot; value=&quot;331&quot;/&gt;&lt;/object&gt;&lt;object type=&quot;3&quot; unique_id=&quot;30074&quot;&gt;&lt;property id=&quot;20148&quot; value=&quot;5&quot;/&gt;&lt;property id=&quot;20300&quot; value=&quot;Slide 49 - &amp;quot;When we celebrate our success,&amp;#x0D;&amp;#x0A;we celebrate You!&amp;quot;&quot;/&gt;&lt;property id=&quot;20307&quot; value=&quot;332&quot;/&gt;&lt;/object&gt;&lt;object type=&quot;3&quot; unique_id=&quot;30136&quot;&gt;&lt;property id=&quot;20148&quot; value=&quot;5&quot;/&gt;&lt;property id=&quot;20300&quot; value=&quot;Slide 50&quot;/&gt;&lt;property id=&quot;20307&quot; value=&quot;337&quot;/&gt;&lt;/object&gt;&lt;object type=&quot;3&quot; unique_id=&quot;31061&quot;&gt;&lt;property id=&quot;20148&quot; value=&quot;5&quot;/&gt;&lt;property id=&quot;20300&quot; value=&quot;Slide 10&quot;/&gt;&lt;property id=&quot;20307&quot; value=&quot;338&quot;/&gt;&lt;/object&gt;&lt;object type=&quot;3&quot; unique_id=&quot;31062&quot;&gt;&lt;property id=&quot;20148&quot; value=&quot;5&quot;/&gt;&lt;property id=&quot;20300&quot; value=&quot;Slide 11&quot;/&gt;&lt;property id=&quot;20307&quot; value=&quot;339&quot;/&gt;&lt;/object&gt;&lt;object type=&quot;3&quot; unique_id=&quot;31063&quot;&gt;&lt;property id=&quot;20148&quot; value=&quot;5&quot;/&gt;&lt;property id=&quot;20300&quot; value=&quot;Slide 12&quot;/&gt;&lt;property id=&quot;20307&quot; value=&quot;340&quot;/&gt;&lt;/object&gt;&lt;object type=&quot;3&quot; unique_id=&quot;31064&quot;&gt;&lt;property id=&quot;20148&quot; value=&quot;5&quot;/&gt;&lt;property id=&quot;20300&quot; value=&quot;Slide 13&quot;/&gt;&lt;property id=&quot;20307&quot; value=&quot;341&quot;/&gt;&lt;/object&gt;&lt;object type=&quot;3&quot; unique_id=&quot;31065&quot;&gt;&lt;property id=&quot;20148&quot; value=&quot;5&quot;/&gt;&lt;property id=&quot;20300&quot; value=&quot;Slide 14&quot;/&gt;&lt;property id=&quot;20307&quot; value=&quot;342&quot;/&gt;&lt;/object&gt;&lt;object type=&quot;3&quot; unique_id=&quot;31066&quot;&gt;&lt;property id=&quot;20148&quot; value=&quot;5&quot;/&gt;&lt;property id=&quot;20300&quot; value=&quot;Slide 15&quot;/&gt;&lt;property id=&quot;20307&quot; value=&quot;343&quot;/&gt;&lt;/object&gt;&lt;object type=&quot;3&quot; unique_id=&quot;31067&quot;&gt;&lt;property id=&quot;20148&quot; value=&quot;5&quot;/&gt;&lt;property id=&quot;20300&quot; value=&quot;Slide 16&quot;/&gt;&lt;property id=&quot;20307&quot; value=&quot;344&quot;/&gt;&lt;/object&gt;&lt;object type=&quot;3&quot; unique_id=&quot;31068&quot;&gt;&lt;property id=&quot;20148&quot; value=&quot;5&quot;/&gt;&lt;property id=&quot;20300&quot; value=&quot;Slide 18 - &amp;quot;Financials&amp;quot;&quot;/&gt;&lt;property id=&quot;20307&quot; value=&quot;353&quot;/&gt;&lt;/object&gt;&lt;object type=&quot;3&quot; unique_id=&quot;31069&quot;&gt;&lt;property id=&quot;20148&quot; value=&quot;5&quot;/&gt;&lt;property id=&quot;20300&quot; value=&quot;Slide 19 - &amp;quot;Financials&amp;quot;&quot;/&gt;&lt;property id=&quot;20307&quot; value=&quot;354&quot;/&gt;&lt;/object&gt;&lt;object type=&quot;3&quot; unique_id=&quot;31070&quot;&gt;&lt;property id=&quot;20148&quot; value=&quot;5&quot;/&gt;&lt;property id=&quot;20300&quot; value=&quot;Slide 20 - &amp;quot;3 Millionth Policy&amp;quot;&quot;/&gt;&lt;property id=&quot;20307&quot; value=&quot;345&quot;/&gt;&lt;/object&gt;&lt;object type=&quot;3&quot; unique_id=&quot;31071&quot;&gt;&lt;property id=&quot;20148&quot; value=&quot;5&quot;/&gt;&lt;property id=&quot;20300&quot; value=&quot;Slide 26 - &amp;quot;Leadership&amp;quot;&quot;/&gt;&lt;property id=&quot;20307&quot; value=&quot;350&quot;/&gt;&lt;/object&gt;&lt;object type=&quot;3&quot; unique_id=&quot;31072&quot;&gt;&lt;property id=&quot;20148&quot; value=&quot;5&quot;/&gt;&lt;property id=&quot;20300&quot; value=&quot;Slide 27 - &amp;quot;Leadership&amp;quot;&quot;/&gt;&lt;property id=&quot;20307&quot; value=&quot;348&quot;/&gt;&lt;/object&gt;&lt;object type=&quot;3&quot; unique_id=&quot;31073&quot;&gt;&lt;property id=&quot;20148&quot; value=&quot;5&quot;/&gt;&lt;property id=&quot;20300&quot; value=&quot;Slide 28 - &amp;quot;Leadership&amp;quot;&quot;/&gt;&lt;property id=&quot;20307&quot; value=&quot;349&quot;/&gt;&lt;/object&gt;&lt;object type=&quot;3&quot; unique_id=&quot;31074&quot;&gt;&lt;property id=&quot;20148&quot; value=&quot;5&quot;/&gt;&lt;property id=&quot;20300&quot; value=&quot;Slide 29 - &amp;quot;Leadership&amp;quot;&quot;/&gt;&lt;property id=&quot;20307&quot; value=&quot;347&quot;/&gt;&lt;/object&gt;&lt;object type=&quot;3&quot; unique_id=&quot;31075&quot;&gt;&lt;property id=&quot;20148&quot; value=&quot;5&quot;/&gt;&lt;property id=&quot;20300&quot; value=&quot;Slide 30 - &amp;quot;Leadership&amp;quot;&quot;/&gt;&lt;property id=&quot;20307&quot; value=&quot;351&quot;/&gt;&lt;/object&gt;&lt;object type=&quot;3&quot; unique_id=&quot;31076&quot;&gt;&lt;property id=&quot;20148&quot; value=&quot;5&quot;/&gt;&lt;property id=&quot;20300&quot; value=&quot;Slide 31 - &amp;quot;Leadership&amp;quot;&quot;/&gt;&lt;property id=&quot;20307&quot; value=&quot;352&quot;/&gt;&lt;/object&gt;&lt;/object&gt;&lt;object type=&quot;10&quot; unique_id=&quot;24126&quot;&gt;&lt;object type=&quot;11&quot; unique_id=&quot;24127&quot;&gt;&lt;property id=&quot;20180&quot; value=&quot;0&quot;/&gt;&lt;property id=&quot;20181&quot; value=&quot;4&quot;/&gt;&lt;property id=&quot;20182&quot; value=&quot;0&quot;/&gt;&lt;property id=&quot;20183&quot; value=&quot;1&quot;/&gt;&lt;/object&gt;&lt;object type=&quot;12&quot; unique_id=&quot;24129&quot;&gt;&lt;property id=&quot;20181&quot; value=&quot;1&quot;/&gt;&lt;/object&gt;&lt;/object&gt;&lt;object type=&quot;4&quot; unique_id=&quot;2412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1&quot;/&gt;&lt;lineCharCount val=&quot;12&quot;/&gt;&lt;lineCharCount val=&quot;1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ATG Corporate 2014">
  <a:themeElements>
    <a:clrScheme name="ATG Legal Educ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66CC"/>
      </a:hlink>
      <a:folHlink>
        <a:srgbClr val="3366CC"/>
      </a:folHlink>
    </a:clrScheme>
    <a:fontScheme name="ATG Legal Educ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TG Legal Educ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G Legal Educ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G Legal Educ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G Legal Educ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G Legal Educ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G Legal Educ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G Legal Educ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G Legal Educ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G Legal Educ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G Legal Educ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G Legal Educ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G Legal Educ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G Legal Educ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C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G Legal Educ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G Legal Educ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CC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hibit">
  <a:themeElements>
    <a:clrScheme name="Exhib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hi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hib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hibit (Landscape)">
  <a:themeElements>
    <a:clrScheme name="Exhibit (Landscape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hibit (Landscape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hibit (Landscape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(Landscape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(Landscape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(Landscape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(Landscape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hibit (Landscape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(Landscape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(Landscape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(Landscape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(Landscape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(Landscape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hibit (Landscape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ATG Corporate 2014</Template>
  <TotalTime>434</TotalTime>
  <Words>910</Words>
  <Application>Microsoft Office PowerPoint</Application>
  <PresentationFormat>On-screen Show (4:3)</PresentationFormat>
  <Paragraphs>180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ATG Corporate 2014</vt:lpstr>
      <vt:lpstr>Exhibit</vt:lpstr>
      <vt:lpstr>Exhibit (Landscape)</vt:lpstr>
      <vt:lpstr>PowerPoint Presentation</vt:lpstr>
      <vt:lpstr>Introduction</vt:lpstr>
      <vt:lpstr>History</vt:lpstr>
      <vt:lpstr>History</vt:lpstr>
      <vt:lpstr>History</vt:lpstr>
      <vt:lpstr>History</vt:lpstr>
      <vt:lpstr>History</vt:lpstr>
      <vt:lpstr>History</vt:lpstr>
      <vt:lpstr>50th Anniversary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2014 Highlights</vt:lpstr>
      <vt:lpstr>Financials</vt:lpstr>
      <vt:lpstr>Financials</vt:lpstr>
      <vt:lpstr>3 Millionth Policy</vt:lpstr>
      <vt:lpstr>Member Services</vt:lpstr>
      <vt:lpstr>Subsidiary and Product Growth</vt:lpstr>
      <vt:lpstr>Subsidiary and Product Growth</vt:lpstr>
      <vt:lpstr>Subsidiaries</vt:lpstr>
      <vt:lpstr>Advocacy</vt:lpstr>
      <vt:lpstr>Leadership</vt:lpstr>
      <vt:lpstr>Leadership</vt:lpstr>
      <vt:lpstr>Leadership</vt:lpstr>
      <vt:lpstr>Leadership</vt:lpstr>
      <vt:lpstr>Leadership</vt:lpstr>
      <vt:lpstr>Leadership</vt:lpstr>
      <vt:lpstr>Service to the Community</vt:lpstr>
      <vt:lpstr>What Drives Our Success?</vt:lpstr>
      <vt:lpstr>Collaboration and Shared Vision</vt:lpstr>
      <vt:lpstr>Metrics of Success</vt:lpstr>
      <vt:lpstr>Challenges</vt:lpstr>
      <vt:lpstr>Marketplace Issues</vt:lpstr>
      <vt:lpstr>Regulatory and Marketplace Shifts that Drive Fundamental Changes in our Industry</vt:lpstr>
      <vt:lpstr>Competition</vt:lpstr>
      <vt:lpstr>Service</vt:lpstr>
      <vt:lpstr>Mortgage Market</vt:lpstr>
      <vt:lpstr>Advocacy</vt:lpstr>
      <vt:lpstr>Expanded Product Mix –   Building for the Future</vt:lpstr>
      <vt:lpstr>Looking Forward</vt:lpstr>
      <vt:lpstr>Best Practices/Bank Supervision</vt:lpstr>
      <vt:lpstr>Opportunities</vt:lpstr>
      <vt:lpstr>Opportunities</vt:lpstr>
      <vt:lpstr>PowerPoint Presentation</vt:lpstr>
      <vt:lpstr>When we celebrate our success, we celebrate You!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Sudlow</dc:creator>
  <cp:lastModifiedBy>Wagner, Shirley</cp:lastModifiedBy>
  <cp:revision>28</cp:revision>
  <cp:lastPrinted>2014-12-04T21:41:49Z</cp:lastPrinted>
  <dcterms:created xsi:type="dcterms:W3CDTF">2014-12-02T17:13:26Z</dcterms:created>
  <dcterms:modified xsi:type="dcterms:W3CDTF">2014-12-04T21:43:06Z</dcterms:modified>
</cp:coreProperties>
</file>